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/>
  <p:notesSz cx="6858000" cy="9144000"/>
  <p:embeddedFontLst>
    <p:embeddedFont>
      <p:font typeface="Roboto Mono"/>
      <p:regular r:id="rId15"/>
      <p:bold r:id="rId16"/>
      <p:italic r:id="rId17"/>
      <p:boldItalic r:id="rId18"/>
    </p:embeddedFont>
    <p:embeddedFont>
      <p:font typeface="Corbel"/>
      <p:regular r:id="rId19"/>
      <p:bold r:id="rId20"/>
      <p:italic r:id="rId21"/>
      <p:boldItalic r:id="rId22"/>
    </p:embeddedFont>
    <p:embeddedFont>
      <p:font typeface="Red Hat Display"/>
      <p:regular r:id="rId23"/>
      <p:bold r:id="rId24"/>
      <p:italic r:id="rId25"/>
      <p:boldItalic r:id="rId26"/>
    </p:embeddedFont>
    <p:embeddedFont>
      <p:font typeface="Noto Sans CJK SC"/>
      <p:regular r:id="rId27"/>
      <p:bold r:id="rId28"/>
    </p:embeddedFont>
    <p:embeddedFont>
      <p:font typeface="Noto Sans Devanagari"/>
      <p:regular r:id="rId29"/>
      <p:bold r:id="rId30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font" Target="fonts/Font_1_Roboto_Mono_Regular.fntdata"/><Relationship Id="rId16" Type="http://schemas.openxmlformats.org/officeDocument/2006/relationships/font" Target="fonts/Font_2_Roboto_Mono_Bold.fntdata"/><Relationship Id="rId17" Type="http://schemas.openxmlformats.org/officeDocument/2006/relationships/font" Target="fonts/Font_3_Roboto_Mono_Italic.fntdata"/><Relationship Id="rId18" Type="http://schemas.openxmlformats.org/officeDocument/2006/relationships/font" Target="fonts/Font_4_Roboto_Mono_BoldItalic.fntdata"/><Relationship Id="rId19" Type="http://schemas.openxmlformats.org/officeDocument/2006/relationships/font" Target="fonts/Font_5_Corbel_Regular.fntdata"/><Relationship Id="rId20" Type="http://schemas.openxmlformats.org/officeDocument/2006/relationships/font" Target="fonts/Font_6_Corbel_Bold.fntdata"/><Relationship Id="rId21" Type="http://schemas.openxmlformats.org/officeDocument/2006/relationships/font" Target="fonts/Font_7_Corbel_Italic.fntdata"/><Relationship Id="rId22" Type="http://schemas.openxmlformats.org/officeDocument/2006/relationships/font" Target="fonts/Font_8_Corbel_BoldItalic.fntdata"/><Relationship Id="rId23" Type="http://schemas.openxmlformats.org/officeDocument/2006/relationships/font" Target="fonts/Font_9_Red_Hat_Display_Regular.fntdata"/><Relationship Id="rId24" Type="http://schemas.openxmlformats.org/officeDocument/2006/relationships/font" Target="fonts/Font_10_Red_Hat_Display_Bold.fntdata"/><Relationship Id="rId25" Type="http://schemas.openxmlformats.org/officeDocument/2006/relationships/font" Target="fonts/Font_11_Red_Hat_Display_Italic.fntdata"/><Relationship Id="rId26" Type="http://schemas.openxmlformats.org/officeDocument/2006/relationships/font" Target="fonts/Font_12_Red_Hat_Display_BoldItalic.fntdata"/><Relationship Id="rId27" Type="http://schemas.openxmlformats.org/officeDocument/2006/relationships/font" Target="fonts/Font_13_Noto_Sans_CJK_SC_Regular.fntdata"/><Relationship Id="rId28" Type="http://schemas.openxmlformats.org/officeDocument/2006/relationships/font" Target="fonts/Font_14_Noto_Sans_CJK_SC_Bold.fntdata"/><Relationship Id="rId29" Type="http://schemas.openxmlformats.org/officeDocument/2006/relationships/font" Target="fonts/Font_15_Noto_Sans_Devanagari_Regular.fntdata"/><Relationship Id="rId30" Type="http://schemas.openxmlformats.org/officeDocument/2006/relationships/font" Target="fonts/Font_16_Noto_Sans_Devanagari_Bold.fntdata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lang="en-US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</a:t>
            </a:r>
            <a:r>
              <a:rPr lang="en-US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the title text </a:t>
            </a:r>
            <a:r>
              <a:rPr lang="en-US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lang="en-US" sz="5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5D1CDD-124D-4120-852B-FDE32AA9C4B1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</a:t>
            </a: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36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lang="en-US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1005F98-6293-4E68-9D2D-C43405633D2A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F1F361-CB13-4733-A221-573A167F58C4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</a:pPr>
            <a:r>
              <a:rPr lang="en-US" sz="1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</a:t>
            </a:r>
            <a:r>
              <a:rPr lang="en-US" sz="1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%</a:t>
            </a:r>
            <a:endParaRPr lang="en-US" sz="1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0655E9-D304-4859-82AD-B468E22E6AD8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4E1942-1853-4587-86BC-CDE2BD1DDDA4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</a:t>
            </a: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the title text </a:t>
            </a: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02430D-2564-4C90-B6B2-C04E83C01E5B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lang="en-US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</a:t>
            </a:r>
            <a:r>
              <a:rPr lang="en-US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edit the </a:t>
            </a:r>
            <a:r>
              <a:rPr lang="en-US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title text </a:t>
            </a:r>
            <a:r>
              <a:rPr lang="en-US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DC083A-3ECA-4205-8F8B-8A2B3D58B225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E10944-951C-464A-99CE-2B817B8C7FFA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4FF5D9-F6E8-47C2-9072-6AC901EC3F81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5000" lnSpcReduction="9999"/>
          </a:bodyPr>
          <a:p>
            <a:pPr indent="0">
              <a:buNone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905FC2-5AC9-4E7D-91EE-9A46A2F7541F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lang="en-US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4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3F4D38-F36A-4485-8274-87270EE95F84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://a.sh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45080" y="1531800"/>
            <a:ext cx="6214680" cy="98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GB" sz="26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House Prices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GB" sz="26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Predict the sales price for each house.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Google Shape;55;p13"/>
          <p:cNvSpPr/>
          <p:nvPr/>
        </p:nvSpPr>
        <p:spPr>
          <a:xfrm>
            <a:off x="6865560" y="4407840"/>
            <a:ext cx="1966320" cy="43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lang="en-GB" sz="1100" b="1" u="none" strike="noStrike">
                <a:solidFill>
                  <a:schemeClr val="lt2"/>
                </a:solidFill>
                <a:effectLst/>
                <a:uFillTx/>
                <a:latin typeface="Red Hat Display"/>
                <a:ea typeface="Red Hat Display"/>
              </a:rPr>
              <a:t>DATE:</a:t>
            </a:r>
            <a:r>
              <a:rPr lang="en-GB" sz="16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08.01.2026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" name="Google Shape;56;p13"/>
          <p:cNvPicPr/>
          <p:nvPr/>
        </p:nvPicPr>
        <p:blipFill>
          <a:blip r:embed="rId1"/>
          <a:stretch/>
        </p:blipFill>
        <p:spPr>
          <a:xfrm>
            <a:off x="5727240" y="-1708200"/>
            <a:ext cx="3605760" cy="541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Google Shape;57;p13"/>
          <p:cNvSpPr/>
          <p:nvPr/>
        </p:nvSpPr>
        <p:spPr>
          <a:xfrm>
            <a:off x="419400" y="4426200"/>
            <a:ext cx="21236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www.universum-ks.org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Google Shape;58;p13"/>
          <p:cNvSpPr/>
          <p:nvPr/>
        </p:nvSpPr>
        <p:spPr>
          <a:xfrm>
            <a:off x="271800" y="3266640"/>
            <a:ext cx="6214680" cy="10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2800" b="1" u="none" strike="noStrik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Student(s):E.M, O.A, B.M, V.P &amp; </a:t>
            </a:r>
            <a:r>
              <a:rPr lang="en-GB" sz="2800" b="1" u="sng" strike="noStrik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  <a:hlinkClick r:id="rId2"/>
              </a:rPr>
              <a:t>A.SH</a:t>
            </a:r>
            <a:br>
              <a:rPr sz="2800"/>
            </a:br>
            <a:r>
              <a:rPr lang="en-GB" sz="2800" b="1" u="none" strike="noStrik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Profesor: G</a:t>
            </a:r>
            <a:r>
              <a:rPr lang="en-GB" sz="28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ë</a:t>
            </a:r>
            <a:r>
              <a:rPr lang="en-GB" sz="2800" b="1" u="none" strike="noStrike">
                <a:solidFill>
                  <a:schemeClr val="dk1"/>
                </a:solidFill>
                <a:effectLst/>
                <a:uFillTx/>
                <a:latin typeface="Red Hat Display"/>
                <a:ea typeface="Red Hat Display"/>
              </a:rPr>
              <a:t>zim Sejdiu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" name="Google Shape;59;p13"/>
          <p:cNvPicPr/>
          <p:nvPr/>
        </p:nvPicPr>
        <p:blipFill>
          <a:blip r:embed="rId3"/>
          <a:stretch/>
        </p:blipFill>
        <p:spPr>
          <a:xfrm>
            <a:off x="145080" y="218880"/>
            <a:ext cx="1837080" cy="53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Google Shape;60;p13"/>
          <p:cNvSpPr/>
          <p:nvPr/>
        </p:nvSpPr>
        <p:spPr>
          <a:xfrm>
            <a:off x="1935000" y="2370600"/>
            <a:ext cx="48247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28;p 1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130;p 1"/>
          <p:cNvSpPr/>
          <p:nvPr/>
        </p:nvSpPr>
        <p:spPr>
          <a:xfrm>
            <a:off x="786600" y="543240"/>
            <a:ext cx="69591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lang="en-GB" sz="4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Results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Google Shape;131;p 1"/>
          <p:cNvPicPr/>
          <p:nvPr/>
        </p:nvPicPr>
        <p:blipFill>
          <a:blip r:embed="rId1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"/>
          <p:cNvPicPr/>
          <p:nvPr/>
        </p:nvPicPr>
        <p:blipFill>
          <a:blip r:embed="rId2"/>
          <a:stretch/>
        </p:blipFill>
        <p:spPr>
          <a:xfrm>
            <a:off x="2973960" y="1400400"/>
            <a:ext cx="4798440" cy="3628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"/>
          <p:cNvSpPr txBox="1"/>
          <p:nvPr/>
        </p:nvSpPr>
        <p:spPr>
          <a:xfrm>
            <a:off x="573120" y="2358000"/>
            <a:ext cx="1941480" cy="48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en-GB" sz="28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Residual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37;p22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138;p22"/>
          <p:cNvSpPr/>
          <p:nvPr/>
        </p:nvSpPr>
        <p:spPr>
          <a:xfrm>
            <a:off x="786600" y="543240"/>
            <a:ext cx="69591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lang="en-GB" sz="4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Demo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5" name="Google Shape;139;p22"/>
          <p:cNvPicPr/>
          <p:nvPr/>
        </p:nvPicPr>
        <p:blipFill>
          <a:blip r:embed="rId1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Google Shape;140;p22"/>
          <p:cNvSpPr/>
          <p:nvPr/>
        </p:nvSpPr>
        <p:spPr>
          <a:xfrm>
            <a:off x="929880" y="2588400"/>
            <a:ext cx="482472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2100" b="1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Streamlit</a:t>
            </a:r>
            <a:endParaRPr lang="en-US" sz="2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45;p23"/>
          <p:cNvSpPr/>
          <p:nvPr/>
        </p:nvSpPr>
        <p:spPr>
          <a:xfrm>
            <a:off x="6865560" y="4407840"/>
            <a:ext cx="19663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lang="en-GB" sz="1100" b="1" u="none" strike="noStrike">
                <a:solidFill>
                  <a:srgbClr val="eeeeee"/>
                </a:solidFill>
                <a:effectLst/>
                <a:uFillTx/>
                <a:latin typeface="Red Hat Display"/>
                <a:ea typeface="Red Hat Display"/>
              </a:rPr>
              <a:t>DATE: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Google Shape;146;p23"/>
          <p:cNvPicPr/>
          <p:nvPr/>
        </p:nvPicPr>
        <p:blipFill>
          <a:blip r:embed="rId1"/>
          <a:stretch/>
        </p:blipFill>
        <p:spPr>
          <a:xfrm>
            <a:off x="5727240" y="-1708200"/>
            <a:ext cx="3605760" cy="541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Google Shape;147;p23"/>
          <p:cNvSpPr/>
          <p:nvPr/>
        </p:nvSpPr>
        <p:spPr>
          <a:xfrm>
            <a:off x="419400" y="4426200"/>
            <a:ext cx="21236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www.universum-ks.org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Google Shape;148;p23"/>
          <p:cNvPicPr/>
          <p:nvPr/>
        </p:nvPicPr>
        <p:blipFill>
          <a:blip r:embed="rId2"/>
          <a:stretch/>
        </p:blipFill>
        <p:spPr>
          <a:xfrm>
            <a:off x="419400" y="3557520"/>
            <a:ext cx="461160" cy="46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" name="Google Shape;149;p23"/>
          <p:cNvPicPr/>
          <p:nvPr/>
        </p:nvPicPr>
        <p:blipFill>
          <a:blip r:embed="rId3"/>
          <a:stretch/>
        </p:blipFill>
        <p:spPr>
          <a:xfrm>
            <a:off x="1869480" y="3551400"/>
            <a:ext cx="461160" cy="46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Google Shape;150;p23"/>
          <p:cNvPicPr/>
          <p:nvPr/>
        </p:nvPicPr>
        <p:blipFill>
          <a:blip r:embed="rId4"/>
          <a:stretch/>
        </p:blipFill>
        <p:spPr>
          <a:xfrm>
            <a:off x="3609000" y="3557520"/>
            <a:ext cx="461160" cy="46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Google Shape;151;p23"/>
          <p:cNvPicPr/>
          <p:nvPr/>
        </p:nvPicPr>
        <p:blipFill>
          <a:blip r:embed="rId5"/>
          <a:stretch/>
        </p:blipFill>
        <p:spPr>
          <a:xfrm>
            <a:off x="5476680" y="3562920"/>
            <a:ext cx="461160" cy="46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Google Shape;152;p23"/>
          <p:cNvSpPr/>
          <p:nvPr/>
        </p:nvSpPr>
        <p:spPr>
          <a:xfrm>
            <a:off x="311760" y="3961080"/>
            <a:ext cx="21236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Kolegji Universum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153;p23"/>
          <p:cNvSpPr/>
          <p:nvPr/>
        </p:nvSpPr>
        <p:spPr>
          <a:xfrm>
            <a:off x="1793160" y="3944880"/>
            <a:ext cx="21236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universumcollege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Google Shape;154;p23"/>
          <p:cNvSpPr/>
          <p:nvPr/>
        </p:nvSpPr>
        <p:spPr>
          <a:xfrm>
            <a:off x="3510000" y="3961080"/>
            <a:ext cx="2123640" cy="49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universuminternationalcollege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155;p23"/>
          <p:cNvSpPr/>
          <p:nvPr/>
        </p:nvSpPr>
        <p:spPr>
          <a:xfrm>
            <a:off x="5396040" y="3961080"/>
            <a:ext cx="212364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info@universum-ks.org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56;p23"/>
          <p:cNvSpPr/>
          <p:nvPr/>
        </p:nvSpPr>
        <p:spPr>
          <a:xfrm>
            <a:off x="311760" y="1837440"/>
            <a:ext cx="574056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4800" b="1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THANK YOU</a:t>
            </a:r>
            <a:endParaRPr lang="en-US" sz="4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" name="Google Shape;157;p23"/>
          <p:cNvPicPr/>
          <p:nvPr/>
        </p:nvPicPr>
        <p:blipFill>
          <a:blip r:embed="rId6"/>
          <a:stretch/>
        </p:blipFill>
        <p:spPr>
          <a:xfrm>
            <a:off x="290160" y="327960"/>
            <a:ext cx="2333880" cy="675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358560"/>
            <a:ext cx="4869720" cy="76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lang="en-GB" sz="4800" b="1" u="none" strike="noStrike">
                <a:solidFill>
                  <a:srgbClr val="ff0000"/>
                </a:solidFill>
                <a:effectLst/>
                <a:uFillTx/>
                <a:latin typeface="Red Hat Display"/>
                <a:ea typeface="Red Hat Display"/>
              </a:rPr>
              <a:t>Agenda</a:t>
            </a:r>
            <a:endParaRPr lang="en-US" sz="4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11760" y="1789200"/>
            <a:ext cx="5636520" cy="323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-40644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lang="en-GB" sz="2800" b="0" u="none" strike="noStrike">
                <a:solidFill>
                  <a:srgbClr val="262626"/>
                </a:solidFill>
                <a:effectLst/>
                <a:uFillTx/>
                <a:latin typeface="Corbel"/>
                <a:ea typeface="Corbel"/>
              </a:rPr>
              <a:t>The Problem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06440">
              <a:lnSpc>
                <a:spcPct val="90000"/>
              </a:lnSpc>
              <a:buClr>
                <a:srgbClr val="262626"/>
              </a:buClr>
              <a:buFont typeface="Arial"/>
              <a:buChar char="-"/>
            </a:pPr>
            <a:r>
              <a:rPr lang="en-GB" sz="2800" b="0" u="none" strike="noStrike">
                <a:solidFill>
                  <a:srgbClr val="262626"/>
                </a:solidFill>
                <a:effectLst/>
                <a:uFillTx/>
                <a:latin typeface="Corbel"/>
                <a:ea typeface="Corbel"/>
              </a:rPr>
              <a:t>Dataset &amp; Explore Data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06440">
              <a:lnSpc>
                <a:spcPct val="90000"/>
              </a:lnSpc>
              <a:buClr>
                <a:srgbClr val="262626"/>
              </a:buClr>
              <a:buFont typeface="Corbel"/>
              <a:buChar char="-"/>
            </a:pPr>
            <a:r>
              <a:rPr lang="en-GB" sz="2800" b="0" u="none" strike="noStrike">
                <a:solidFill>
                  <a:srgbClr val="262626"/>
                </a:solidFill>
                <a:effectLst/>
                <a:uFillTx/>
                <a:latin typeface="Corbel"/>
                <a:ea typeface="Corbel"/>
              </a:rPr>
              <a:t>Prepare Data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06440">
              <a:lnSpc>
                <a:spcPct val="90000"/>
              </a:lnSpc>
              <a:buClr>
                <a:srgbClr val="262626"/>
              </a:buClr>
              <a:buFont typeface="Corbel"/>
              <a:buChar char="-"/>
            </a:pPr>
            <a:r>
              <a:rPr lang="en-GB" sz="2800" b="0" u="none" strike="noStrike">
                <a:solidFill>
                  <a:srgbClr val="262626"/>
                </a:solidFill>
                <a:effectLst/>
                <a:uFillTx/>
                <a:latin typeface="Corbel"/>
                <a:ea typeface="Corbel"/>
              </a:rPr>
              <a:t>Features Identifying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06440">
              <a:lnSpc>
                <a:spcPct val="90000"/>
              </a:lnSpc>
              <a:buClr>
                <a:srgbClr val="262626"/>
              </a:buClr>
              <a:buFont typeface="Corbel"/>
              <a:buChar char="-"/>
            </a:pPr>
            <a:r>
              <a:rPr lang="en-GB" sz="2800" b="0" u="none" strike="noStrike">
                <a:solidFill>
                  <a:srgbClr val="262626"/>
                </a:solidFill>
                <a:effectLst/>
                <a:uFillTx/>
                <a:latin typeface="Corbel"/>
                <a:ea typeface="Corbel"/>
              </a:rPr>
              <a:t>Model Selection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406440">
              <a:lnSpc>
                <a:spcPct val="90000"/>
              </a:lnSpc>
              <a:buClr>
                <a:srgbClr val="262626"/>
              </a:buClr>
              <a:buFont typeface="Corbel"/>
              <a:buChar char="-"/>
            </a:pPr>
            <a:r>
              <a:rPr lang="en-GB" sz="2800" b="0" u="none" strike="noStrike">
                <a:solidFill>
                  <a:srgbClr val="262626"/>
                </a:solidFill>
                <a:effectLst/>
                <a:uFillTx/>
                <a:latin typeface="Corbel"/>
                <a:ea typeface="Corbel"/>
              </a:rPr>
              <a:t>Evaluate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" name="Google Shape;67;p14"/>
          <p:cNvPicPr/>
          <p:nvPr/>
        </p:nvPicPr>
        <p:blipFill>
          <a:blip r:embed="rId1"/>
          <a:stretch/>
        </p:blipFill>
        <p:spPr>
          <a:xfrm>
            <a:off x="6505920" y="1310040"/>
            <a:ext cx="2637720" cy="2344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72;p15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73;p15"/>
          <p:cNvSpPr/>
          <p:nvPr/>
        </p:nvSpPr>
        <p:spPr>
          <a:xfrm>
            <a:off x="262440" y="2348280"/>
            <a:ext cx="4453920" cy="15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>
              <a:lnSpc>
                <a:spcPct val="90000"/>
              </a:lnSpc>
              <a:tabLst>
                <a:tab algn="l" pos="0"/>
              </a:tabLst>
            </a:pPr>
            <a:r>
              <a:rPr lang="en-GB" sz="19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The problem:</a:t>
            </a:r>
            <a:r>
              <a:rPr lang="en-GB" sz="19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Predict house sale prices from property features despite missing values, categorical variables, and skewed price distribution.</a:t>
            </a:r>
            <a:endParaRPr lang="en-US" sz="1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Google Shape;74;p15"/>
          <p:cNvSpPr/>
          <p:nvPr/>
        </p:nvSpPr>
        <p:spPr>
          <a:xfrm>
            <a:off x="786600" y="543240"/>
            <a:ext cx="69591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lang="en-GB" sz="4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The problem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" name="Google Shape;75;p15"/>
          <p:cNvPicPr/>
          <p:nvPr/>
        </p:nvPicPr>
        <p:blipFill>
          <a:blip r:embed="rId1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Google Shape;76;p15"/>
          <p:cNvSpPr/>
          <p:nvPr/>
        </p:nvSpPr>
        <p:spPr>
          <a:xfrm>
            <a:off x="728640" y="2632320"/>
            <a:ext cx="48247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" name="Google Shape;77;p15"/>
          <p:cNvPicPr/>
          <p:nvPr/>
        </p:nvPicPr>
        <p:blipFill>
          <a:blip r:embed="rId2"/>
          <a:stretch/>
        </p:blipFill>
        <p:spPr>
          <a:xfrm>
            <a:off x="4935240" y="2122920"/>
            <a:ext cx="3676320" cy="2756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2;p16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Google Shape;83;p16"/>
          <p:cNvSpPr/>
          <p:nvPr/>
        </p:nvSpPr>
        <p:spPr>
          <a:xfrm>
            <a:off x="443880" y="3244680"/>
            <a:ext cx="8192520" cy="16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Checked dataset shape, feature types (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numeric + categorical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), and basic summary statistics.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Audited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missing values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and identified columns where missing often means “Not available” (e.g., no basement/garage/pool).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Inspected the target (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SalePrice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) distribution — it is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right-skewed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so we considered a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log transform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for modeling.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Used correlation / scatter plots to spot strong drivers (e.g.,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OverallQual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GrLivArea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) and detect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outliers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Google Shape;84;p16"/>
          <p:cNvSpPr/>
          <p:nvPr/>
        </p:nvSpPr>
        <p:spPr>
          <a:xfrm>
            <a:off x="786600" y="543240"/>
            <a:ext cx="69591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lang="en-GB" sz="4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Dataset &amp; Explore Data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" name="Google Shape;85;p16"/>
          <p:cNvPicPr/>
          <p:nvPr/>
        </p:nvPicPr>
        <p:blipFill>
          <a:blip r:embed="rId1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Google Shape;86;p16"/>
          <p:cNvSpPr/>
          <p:nvPr/>
        </p:nvSpPr>
        <p:spPr>
          <a:xfrm>
            <a:off x="443880" y="1936800"/>
            <a:ext cx="8192520" cy="10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00000"/>
              </a:lnSpc>
              <a:buClr>
                <a:srgbClr val="111827"/>
              </a:buClr>
              <a:buFont typeface="Arial"/>
              <a:buChar char="●"/>
            </a:pPr>
            <a:r>
              <a:rPr lang="en-GB" sz="1400" b="0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Train: </a:t>
            </a:r>
            <a:r>
              <a:rPr lang="en-GB" sz="1400" b="1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1,460 rows</a:t>
            </a:r>
            <a:r>
              <a:rPr lang="en-GB" sz="1400" b="0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400" b="1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81 columns</a:t>
            </a:r>
            <a:r>
              <a:rPr lang="en-GB" sz="1400" b="0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 (includes target SalePrice)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111827"/>
              </a:buClr>
              <a:buFont typeface="Arial"/>
              <a:buChar char="●"/>
            </a:pPr>
            <a:r>
              <a:rPr lang="en-GB" sz="1400" b="0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Test: </a:t>
            </a:r>
            <a:r>
              <a:rPr lang="en-GB" sz="1400" b="1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1,459 rows</a:t>
            </a:r>
            <a:r>
              <a:rPr lang="en-GB" sz="1400" b="0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400" b="1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80 columns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111827"/>
              </a:buClr>
              <a:buFont typeface="Arial"/>
              <a:buChar char="●"/>
            </a:pPr>
            <a:r>
              <a:rPr lang="en-GB" sz="1400" b="0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Mix of numeric (areas, counts, years) + categorical (zoning, neighborhood, condition)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00000"/>
              </a:lnSpc>
              <a:buClr>
                <a:srgbClr val="111827"/>
              </a:buClr>
              <a:buFont typeface="Arial"/>
              <a:buChar char="●"/>
            </a:pPr>
            <a:r>
              <a:rPr lang="en-GB" sz="1400" b="0" u="none" strike="noStrike">
                <a:solidFill>
                  <a:srgbClr val="111827"/>
                </a:solidFill>
                <a:effectLst/>
                <a:uFillTx/>
                <a:latin typeface="Arial"/>
                <a:ea typeface="Arial"/>
              </a:rPr>
              <a:t>Goal: predict sale price using feature engineering + tree-based models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Google Shape;87;p16"/>
          <p:cNvSpPr/>
          <p:nvPr/>
        </p:nvSpPr>
        <p:spPr>
          <a:xfrm>
            <a:off x="133920" y="1262160"/>
            <a:ext cx="48247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lang="en-GB" sz="1800" b="0" u="none" strike="noStrike">
                <a:solidFill>
                  <a:srgbClr val="ff0000"/>
                </a:solidFill>
                <a:effectLst/>
                <a:uFillTx/>
                <a:latin typeface="Arial"/>
                <a:ea typeface="Arial"/>
              </a:rPr>
              <a:t>Target: Sales Price 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92;p17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Google Shape;93;p17"/>
          <p:cNvSpPr/>
          <p:nvPr/>
        </p:nvSpPr>
        <p:spPr>
          <a:xfrm>
            <a:off x="287280" y="1946160"/>
            <a:ext cx="5953320" cy="31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298440">
              <a:lnSpc>
                <a:spcPct val="150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Removed non-informative identifiers (e.g.,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Id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) and inspected columns with very high missingness.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Handled missing values using domain logic: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29844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“Missing = not present” → filled with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“None”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for categorical amenities (basement/garage/fireplace, etc.).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29844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Numeric quantities for absent features → filled with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0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(e.g., basement area when no basement).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298440">
              <a:lnSpc>
                <a:spcPct val="150000"/>
              </a:lnSpc>
              <a:buClr>
                <a:srgbClr val="000000"/>
              </a:buClr>
              <a:buFont typeface="Arial"/>
              <a:buChar char="○"/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Remaining categorical gaps → filled with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mode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(most frequent category).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Encoded categorical variables using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one-hot encoding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to convert them into model-ready features.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Split data into train/validation sets and ensured consistent preprocessing for both training and test data.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94;p17"/>
          <p:cNvSpPr/>
          <p:nvPr/>
        </p:nvSpPr>
        <p:spPr>
          <a:xfrm>
            <a:off x="786600" y="543240"/>
            <a:ext cx="69591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lang="en-GB" sz="4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Prepare Data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" name="Google Shape;95;p17"/>
          <p:cNvPicPr/>
          <p:nvPr/>
        </p:nvPicPr>
        <p:blipFill>
          <a:blip r:embed="rId1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Google Shape;96;p17"/>
          <p:cNvPicPr/>
          <p:nvPr/>
        </p:nvPicPr>
        <p:blipFill>
          <a:blip r:embed="rId2"/>
          <a:stretch/>
        </p:blipFill>
        <p:spPr>
          <a:xfrm>
            <a:off x="6568920" y="2571840"/>
            <a:ext cx="2238120" cy="2047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01;p18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Google Shape;102;p18"/>
          <p:cNvSpPr/>
          <p:nvPr/>
        </p:nvSpPr>
        <p:spPr>
          <a:xfrm>
            <a:off x="262440" y="1887840"/>
            <a:ext cx="5459040" cy="31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Reviewed all variables and grouped them into: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Numeric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(areas, counts, years)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Categorical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(neighborhood, style, zoning, quality ratings)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Identified the strongest predictive features using correlations and plots: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OverallQual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GrLivArea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TotalBsmtSF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GarageCars/GarageArea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YearBuilt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Flagged features with high missingness and clarified meaning of “missing” (often = no feature).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Detected potential </a:t>
            </a:r>
            <a:r>
              <a:rPr lang="en-GB" sz="14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outliers/influential points</a:t>
            </a:r>
            <a:r>
              <a:rPr lang="en-GB" sz="14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(e.g., unusually large living area) for careful handling in modeling.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Google Shape;103;p18"/>
          <p:cNvSpPr/>
          <p:nvPr/>
        </p:nvSpPr>
        <p:spPr>
          <a:xfrm>
            <a:off x="786600" y="543240"/>
            <a:ext cx="69591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lang="en-GB" sz="4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Feature Identifying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1" name="Google Shape;104;p18"/>
          <p:cNvPicPr/>
          <p:nvPr/>
        </p:nvPicPr>
        <p:blipFill>
          <a:blip r:embed="rId1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oogle Shape;105;p18"/>
          <p:cNvPicPr/>
          <p:nvPr/>
        </p:nvPicPr>
        <p:blipFill>
          <a:blip r:embed="rId2"/>
          <a:stretch/>
        </p:blipFill>
        <p:spPr>
          <a:xfrm>
            <a:off x="5766120" y="2635920"/>
            <a:ext cx="3285360" cy="1846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10;p19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111;p19"/>
          <p:cNvSpPr/>
          <p:nvPr/>
        </p:nvSpPr>
        <p:spPr>
          <a:xfrm>
            <a:off x="253800" y="1921320"/>
            <a:ext cx="4646520" cy="341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049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Started with a simple baseline to set a reference performance.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049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Chosen candidate models that handle </a:t>
            </a:r>
            <a:r>
              <a:rPr lang="en-GB" sz="12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non-linear relationships</a:t>
            </a: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and feature interactions well.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049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Selected </a:t>
            </a:r>
            <a:r>
              <a:rPr lang="en-GB" sz="12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Gradient Boosting Regressor</a:t>
            </a: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as the main model due to strong accuracy on tabular data.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049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Used </a:t>
            </a:r>
            <a:r>
              <a:rPr lang="en-GB" sz="12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cross-validation</a:t>
            </a: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to compare models fairly and reduce overfitting risk.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0492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Tuned key hyperparameters (e.g., </a:t>
            </a:r>
            <a:r>
              <a:rPr lang="en-GB" sz="12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n_estimators</a:t>
            </a: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2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learning_rate</a:t>
            </a: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2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max_depth</a:t>
            </a: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</a:t>
            </a:r>
            <a:r>
              <a:rPr lang="en-GB" sz="12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min_samples_leaf</a:t>
            </a: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) using </a:t>
            </a:r>
            <a:r>
              <a:rPr lang="en-GB" sz="12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GridSearchCV</a:t>
            </a:r>
            <a:r>
              <a:rPr lang="en-GB" sz="12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50000"/>
              </a:lnSpc>
              <a:tabLst>
                <a:tab algn="l" pos="0"/>
              </a:tabLst>
            </a:pP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112;p19"/>
          <p:cNvSpPr/>
          <p:nvPr/>
        </p:nvSpPr>
        <p:spPr>
          <a:xfrm>
            <a:off x="786600" y="543240"/>
            <a:ext cx="69591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lang="en-GB" sz="4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Model Selection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6" name="Google Shape;113;p19"/>
          <p:cNvPicPr/>
          <p:nvPr/>
        </p:nvPicPr>
        <p:blipFill>
          <a:blip r:embed="rId1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Google Shape;114;p19"/>
          <p:cNvPicPr/>
          <p:nvPr/>
        </p:nvPicPr>
        <p:blipFill>
          <a:blip r:embed="rId2"/>
          <a:stretch/>
        </p:blipFill>
        <p:spPr>
          <a:xfrm>
            <a:off x="5076720" y="2253600"/>
            <a:ext cx="4003560" cy="2509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19;p20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120;p20"/>
          <p:cNvSpPr/>
          <p:nvPr/>
        </p:nvSpPr>
        <p:spPr>
          <a:xfrm>
            <a:off x="253800" y="1921320"/>
            <a:ext cx="4428720" cy="285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228600">
              <a:lnSpc>
                <a:spcPct val="90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Used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train/validation split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plus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k-fold cross-validation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to estimate generalization performance.</a:t>
            </a:r>
            <a:br>
              <a:rPr sz="1100"/>
            </a:b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28600">
              <a:lnSpc>
                <a:spcPct val="90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Primary metric: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RMSE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on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log(SalePrice)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(reduces skew and penalizes large errors).</a:t>
            </a:r>
            <a:br>
              <a:rPr sz="1100"/>
            </a:b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28600">
              <a:lnSpc>
                <a:spcPct val="90000"/>
              </a:lnSpc>
              <a:tabLst>
                <a:tab algn="l" pos="0"/>
              </a:tabLst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Checked model diagnostics with plots:</a:t>
            </a:r>
            <a:br>
              <a:rPr sz="1100"/>
            </a:b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Predicted vs. Actual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(should align close to the diagonal)</a:t>
            </a:r>
            <a:br>
              <a:rPr sz="1100"/>
            </a:b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Residual distribution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(should be centered around 0)</a:t>
            </a:r>
            <a:br>
              <a:rPr sz="1100"/>
            </a:b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Verified the final pipeline works consistently on the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test set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and produced a submission-ready prediction file.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Google Shape;121;p20"/>
          <p:cNvSpPr/>
          <p:nvPr/>
        </p:nvSpPr>
        <p:spPr>
          <a:xfrm>
            <a:off x="786600" y="543240"/>
            <a:ext cx="69591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lang="en-GB" sz="4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Evaluation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1" name="Google Shape;122;p20"/>
          <p:cNvPicPr/>
          <p:nvPr/>
        </p:nvPicPr>
        <p:blipFill>
          <a:blip r:embed="rId1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2" name="Google Shape;123;p20"/>
          <p:cNvPicPr/>
          <p:nvPr/>
        </p:nvPicPr>
        <p:blipFill>
          <a:blip r:embed="rId2"/>
          <a:stretch/>
        </p:blipFill>
        <p:spPr>
          <a:xfrm>
            <a:off x="4938120" y="2062440"/>
            <a:ext cx="4211280" cy="257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128;p21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129;p21"/>
          <p:cNvSpPr/>
          <p:nvPr/>
        </p:nvSpPr>
        <p:spPr>
          <a:xfrm>
            <a:off x="111600" y="2182680"/>
            <a:ext cx="4663080" cy="24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228600">
              <a:lnSpc>
                <a:spcPct val="90000"/>
              </a:lnSpc>
              <a:tabLst>
                <a:tab algn="l" pos="0"/>
              </a:tabLst>
            </a:pP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Best CV RMSE (log):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0.134</a:t>
            </a:r>
            <a:br>
              <a:rPr sz="1100"/>
            </a:b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28600">
              <a:lnSpc>
                <a:spcPct val="90000"/>
              </a:lnSpc>
              <a:tabLst>
                <a:tab algn="l" pos="0"/>
              </a:tabLst>
            </a:pP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Best model parameters (GradientBoostingRegressor):</a:t>
            </a:r>
            <a:br>
              <a:rPr sz="1100"/>
            </a:b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lang="en-GB" sz="1100" b="0" u="none" strike="noStrike">
                <a:solidFill>
                  <a:srgbClr val="188038"/>
                </a:solidFill>
                <a:effectLst/>
                <a:uFillTx/>
                <a:latin typeface="Roboto Mono"/>
                <a:ea typeface="Roboto Mono"/>
              </a:rPr>
              <a:t>learning_rate=0.01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lang="en-GB" sz="1100" b="0" u="none" strike="noStrike">
                <a:solidFill>
                  <a:srgbClr val="188038"/>
                </a:solidFill>
                <a:effectLst/>
                <a:uFillTx/>
                <a:latin typeface="Roboto Mono"/>
                <a:ea typeface="Roboto Mono"/>
              </a:rPr>
              <a:t>max_depth=3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lang="en-GB" sz="1100" b="0" u="none" strike="noStrike">
                <a:solidFill>
                  <a:srgbClr val="188038"/>
                </a:solidFill>
                <a:effectLst/>
                <a:uFillTx/>
                <a:latin typeface="Roboto Mono"/>
                <a:ea typeface="Roboto Mono"/>
              </a:rPr>
              <a:t>min_samples_leaf=5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98440">
              <a:lnSpc>
                <a:spcPct val="115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lang="en-GB" sz="1100" b="0" u="none" strike="noStrike">
                <a:solidFill>
                  <a:srgbClr val="188038"/>
                </a:solidFill>
                <a:effectLst/>
                <a:uFillTx/>
                <a:latin typeface="Roboto Mono"/>
                <a:ea typeface="Roboto Mono"/>
              </a:rPr>
              <a:t>n_estimators=800</a:t>
            </a:r>
            <a:br>
              <a:rPr sz="1100"/>
            </a:br>
            <a:r>
              <a:rPr lang="en-GB" sz="1100" b="0" u="none" strike="noStrike">
                <a:solidFill>
                  <a:srgbClr val="188038"/>
                </a:solidFill>
                <a:effectLst/>
                <a:uFillTx/>
                <a:latin typeface="Roboto Mono"/>
              </a:rPr>
              <a:t> 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Submission created: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Predictions generated for </a:t>
            </a:r>
            <a:r>
              <a:rPr lang="en-GB" sz="1100" b="1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1459</a:t>
            </a:r>
            <a:r>
              <a:rPr lang="en-GB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 test houses (matches test set size).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130;p21"/>
          <p:cNvSpPr/>
          <p:nvPr/>
        </p:nvSpPr>
        <p:spPr>
          <a:xfrm>
            <a:off x="786600" y="543240"/>
            <a:ext cx="695916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lang="en-GB" sz="4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Results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" name="Google Shape;131;p21"/>
          <p:cNvPicPr/>
          <p:nvPr/>
        </p:nvPicPr>
        <p:blipFill>
          <a:blip r:embed="rId1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"/>
          <p:cNvPicPr/>
          <p:nvPr/>
        </p:nvPicPr>
        <p:blipFill>
          <a:blip r:embed="rId2"/>
          <a:stretch/>
        </p:blipFill>
        <p:spPr>
          <a:xfrm>
            <a:off x="4925880" y="1891080"/>
            <a:ext cx="3760920" cy="3138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LibreOffice/25.8.4.2$Linux_X86_64 LibreOffice_project/0366609b1de41a39e1896ae41e33c673f2a73802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2025-12-27T12:41:00Z</dcterms:modified>
  <cp:revision>3</cp:revision>
  <dc:subject/>
  <dc:title/>
</cp:coreProperties>
</file>